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92" r:id="rId3"/>
  </p:sldMasterIdLst>
  <p:notesMasterIdLst>
    <p:notesMasterId r:id="rId24"/>
  </p:notesMasterIdLst>
  <p:sldIdLst>
    <p:sldId id="256" r:id="rId4"/>
    <p:sldId id="258" r:id="rId5"/>
    <p:sldId id="276" r:id="rId6"/>
    <p:sldId id="260" r:id="rId7"/>
    <p:sldId id="261" r:id="rId8"/>
    <p:sldId id="262" r:id="rId9"/>
    <p:sldId id="263" r:id="rId10"/>
    <p:sldId id="270" r:id="rId11"/>
    <p:sldId id="265" r:id="rId12"/>
    <p:sldId id="269" r:id="rId13"/>
    <p:sldId id="273" r:id="rId14"/>
    <p:sldId id="277" r:id="rId15"/>
    <p:sldId id="278" r:id="rId16"/>
    <p:sldId id="279" r:id="rId17"/>
    <p:sldId id="280" r:id="rId18"/>
    <p:sldId id="267" r:id="rId19"/>
    <p:sldId id="268" r:id="rId20"/>
    <p:sldId id="271" r:id="rId21"/>
    <p:sldId id="274" r:id="rId22"/>
    <p:sldId id="27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7F7F7F"/>
    <a:srgbClr val="595A59"/>
    <a:srgbClr val="F3EDC7"/>
    <a:srgbClr val="0A7AA6"/>
    <a:srgbClr val="375B85"/>
    <a:srgbClr val="BBC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71" autoAdjust="0"/>
  </p:normalViewPr>
  <p:slideViewPr>
    <p:cSldViewPr showGuides="1">
      <p:cViewPr>
        <p:scale>
          <a:sx n="80" d="100"/>
          <a:sy n="80" d="100"/>
        </p:scale>
        <p:origin x="-2520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898496"/>
        <c:axId val="97900032"/>
      </c:lineChart>
      <c:catAx>
        <c:axId val="9789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7900032"/>
        <c:crosses val="autoZero"/>
        <c:auto val="1"/>
        <c:lblAlgn val="ctr"/>
        <c:lblOffset val="100"/>
        <c:noMultiLvlLbl val="0"/>
      </c:catAx>
      <c:valAx>
        <c:axId val="9790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8984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21184"/>
        <c:axId val="101022720"/>
      </c:lineChart>
      <c:catAx>
        <c:axId val="10102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01022720"/>
        <c:crosses val="autoZero"/>
        <c:auto val="1"/>
        <c:lblAlgn val="ctr"/>
        <c:lblOffset val="100"/>
        <c:noMultiLvlLbl val="0"/>
      </c:catAx>
      <c:valAx>
        <c:axId val="10102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21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356224"/>
        <c:axId val="114357760"/>
      </c:barChart>
      <c:catAx>
        <c:axId val="11435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14357760"/>
        <c:crosses val="autoZero"/>
        <c:auto val="1"/>
        <c:lblAlgn val="ctr"/>
        <c:lblOffset val="100"/>
        <c:noMultiLvlLbl val="0"/>
      </c:catAx>
      <c:valAx>
        <c:axId val="11435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14356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21344"/>
        <c:axId val="114127232"/>
      </c:barChart>
      <c:catAx>
        <c:axId val="11412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14127232"/>
        <c:crosses val="autoZero"/>
        <c:auto val="1"/>
        <c:lblAlgn val="ctr"/>
        <c:lblOffset val="100"/>
        <c:noMultiLvlLbl val="0"/>
      </c:catAx>
      <c:valAx>
        <c:axId val="11412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141213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70592"/>
        <c:axId val="114272128"/>
      </c:lineChart>
      <c:catAx>
        <c:axId val="11427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14272128"/>
        <c:crosses val="autoZero"/>
        <c:auto val="1"/>
        <c:lblAlgn val="ctr"/>
        <c:lblOffset val="100"/>
        <c:noMultiLvlLbl val="0"/>
      </c:catAx>
      <c:valAx>
        <c:axId val="11427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270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28096"/>
        <c:axId val="114629632"/>
      </c:barChart>
      <c:catAx>
        <c:axId val="11462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14629632"/>
        <c:crosses val="autoZero"/>
        <c:auto val="1"/>
        <c:lblAlgn val="ctr"/>
        <c:lblOffset val="100"/>
        <c:noMultiLvlLbl val="0"/>
      </c:catAx>
      <c:valAx>
        <c:axId val="11462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146280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04736"/>
        <c:axId val="97606272"/>
      </c:barChart>
      <c:catAx>
        <c:axId val="97604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7606272"/>
        <c:crosses val="autoZero"/>
        <c:auto val="1"/>
        <c:lblAlgn val="ctr"/>
        <c:lblOffset val="100"/>
        <c:noMultiLvlLbl val="0"/>
      </c:catAx>
      <c:valAx>
        <c:axId val="9760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7604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65280"/>
        <c:axId val="96871168"/>
      </c:lineChart>
      <c:catAx>
        <c:axId val="9686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6871168"/>
        <c:crosses val="autoZero"/>
        <c:auto val="1"/>
        <c:lblAlgn val="ctr"/>
        <c:lblOffset val="100"/>
        <c:noMultiLvlLbl val="0"/>
      </c:catAx>
      <c:valAx>
        <c:axId val="9687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865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45184"/>
        <c:axId val="98446720"/>
      </c:lineChart>
      <c:catAx>
        <c:axId val="9844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8446720"/>
        <c:crosses val="autoZero"/>
        <c:auto val="1"/>
        <c:lblAlgn val="ctr"/>
        <c:lblOffset val="100"/>
        <c:noMultiLvlLbl val="0"/>
      </c:catAx>
      <c:valAx>
        <c:axId val="9844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45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85600"/>
        <c:axId val="98187136"/>
      </c:barChart>
      <c:catAx>
        <c:axId val="98185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8187136"/>
        <c:crosses val="autoZero"/>
        <c:auto val="1"/>
        <c:lblAlgn val="ctr"/>
        <c:lblOffset val="100"/>
        <c:noMultiLvlLbl val="0"/>
      </c:catAx>
      <c:valAx>
        <c:axId val="9818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81856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19360"/>
        <c:axId val="98321152"/>
      </c:barChart>
      <c:catAx>
        <c:axId val="98319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8321152"/>
        <c:crosses val="autoZero"/>
        <c:auto val="1"/>
        <c:lblAlgn val="ctr"/>
        <c:lblOffset val="100"/>
        <c:noMultiLvlLbl val="0"/>
      </c:catAx>
      <c:valAx>
        <c:axId val="9832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8319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591872"/>
        <c:axId val="98593408"/>
      </c:lineChart>
      <c:catAx>
        <c:axId val="9859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8593408"/>
        <c:crosses val="autoZero"/>
        <c:auto val="1"/>
        <c:lblAlgn val="ctr"/>
        <c:lblOffset val="100"/>
        <c:noMultiLvlLbl val="0"/>
      </c:catAx>
      <c:valAx>
        <c:axId val="9859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5918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99232"/>
        <c:axId val="99205120"/>
      </c:barChart>
      <c:catAx>
        <c:axId val="99199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9205120"/>
        <c:crosses val="autoZero"/>
        <c:auto val="1"/>
        <c:lblAlgn val="ctr"/>
        <c:lblOffset val="100"/>
        <c:noMultiLvlLbl val="0"/>
      </c:catAx>
      <c:valAx>
        <c:axId val="9920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991992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36320"/>
        <c:axId val="100942208"/>
      </c:lineChart>
      <c:catAx>
        <c:axId val="10093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100942208"/>
        <c:crosses val="autoZero"/>
        <c:auto val="1"/>
        <c:lblAlgn val="ctr"/>
        <c:lblOffset val="100"/>
        <c:noMultiLvlLbl val="0"/>
      </c:catAx>
      <c:valAx>
        <c:axId val="10094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363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E39B5B-F4BF-4802-93AB-5928F4900A2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BBAFCE-5AC6-4837-B133-642D08420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BDAB-65F1-4494-861F-0AB2A64D745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5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BDAB-65F1-4494-861F-0AB2A64D745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7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chart" Target="../charts/chart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chart" Target="../charts/chart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chart" Target="../charts/chart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chart" Target="../charts/chart1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A7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993775"/>
          </a:xfrm>
        </p:spPr>
        <p:txBody>
          <a:bodyPr>
            <a:normAutofit/>
          </a:bodyPr>
          <a:lstStyle>
            <a:lvl1pPr algn="l">
              <a:defRPr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61972"/>
            <a:ext cx="7772400" cy="914400"/>
          </a:xfrm>
        </p:spPr>
        <p:txBody>
          <a:bodyPr>
            <a:normAutofit/>
          </a:bodyPr>
          <a:lstStyle>
            <a:lvl1pPr marL="0" indent="0" algn="l">
              <a:buNone/>
              <a:defRPr sz="5000" baseline="0">
                <a:solidFill>
                  <a:srgbClr val="7F7F7F"/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77" y="304800"/>
            <a:ext cx="139550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losing Slide">
    <p:bg>
      <p:bgPr>
        <a:solidFill>
          <a:srgbClr val="0A7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682107" y="2051726"/>
            <a:ext cx="5861693" cy="53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4343400"/>
            <a:ext cx="5181600" cy="680126"/>
          </a:xfrm>
          <a:noFill/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PRESENTER'S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981199" y="52578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#####@</a:t>
            </a:r>
            <a:r>
              <a:rPr lang="en-US" dirty="0" err="1" smtClean="0"/>
              <a:t>oblon.com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5334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50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1547906" cy="3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A7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993775"/>
          </a:xfrm>
        </p:spPr>
        <p:txBody>
          <a:bodyPr>
            <a:normAutofit/>
          </a:bodyPr>
          <a:lstStyle>
            <a:lvl1pPr algn="l">
              <a:defRPr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61972"/>
            <a:ext cx="7772400" cy="914400"/>
          </a:xfrm>
        </p:spPr>
        <p:txBody>
          <a:bodyPr>
            <a:normAutofit/>
          </a:bodyPr>
          <a:lstStyle>
            <a:lvl1pPr marL="0" indent="0" algn="l">
              <a:buNone/>
              <a:defRPr sz="5000" baseline="0">
                <a:solidFill>
                  <a:srgbClr val="7F7F7F"/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77" y="304800"/>
            <a:ext cx="139550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8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9" name="Rectangle 8"/>
          <p:cNvSpPr/>
          <p:nvPr/>
        </p:nvSpPr>
        <p:spPr>
          <a:xfrm>
            <a:off x="-25400" y="0"/>
            <a:ext cx="9169400" cy="2043633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54600" y="24384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013217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064"/>
            <a:ext cx="9144000" cy="2005533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 &amp;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" y="0"/>
            <a:ext cx="9144000" cy="1867220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2286000"/>
            <a:ext cx="7503600" cy="1066800"/>
          </a:xfrm>
        </p:spPr>
        <p:txBody>
          <a:bodyPr/>
          <a:lstStyle>
            <a:lvl1pPr marL="342900" indent="-342900" algn="l">
              <a:buClr>
                <a:srgbClr val="0A7AA6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rgbClr val="0A7AA6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371600" y="4038600"/>
            <a:ext cx="1753732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755356" y="4044770"/>
            <a:ext cx="1731043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172200" y="4038600"/>
            <a:ext cx="1752600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58451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33800" y="58578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72200" y="5867400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0"/>
            <a:ext cx="9144000" cy="1867220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66989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ictur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8043" y="2438400"/>
            <a:ext cx="5867400" cy="32004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2200" y="1447800"/>
            <a:ext cx="7579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43600"/>
            <a:ext cx="2438400" cy="228600"/>
          </a:xfrm>
        </p:spPr>
        <p:txBody>
          <a:bodyPr>
            <a:normAutofit/>
          </a:bodyPr>
          <a:lstStyle>
            <a:lvl1pPr marL="0" indent="0">
              <a:buNone/>
              <a:defRPr lang="en-US" sz="1000" i="1" kern="1200" baseline="0" dirty="0">
                <a:solidFill>
                  <a:srgbClr val="595A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 smtClean="0"/>
              <a:t>Attribution goes here as needed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28600"/>
            <a:ext cx="7772400" cy="1143000"/>
          </a:xfrm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4500">
                <a:solidFill>
                  <a:srgbClr val="0A7AA6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2487021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122164"/>
              </p:ext>
            </p:extLst>
          </p:nvPr>
        </p:nvGraphicFramePr>
        <p:xfrm>
          <a:off x="484355" y="117391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10203064"/>
              </p:ext>
            </p:extLst>
          </p:nvPr>
        </p:nvGraphicFramePr>
        <p:xfrm>
          <a:off x="484355" y="117391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5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r 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005149"/>
              </p:ext>
            </p:extLst>
          </p:nvPr>
        </p:nvGraphicFramePr>
        <p:xfrm>
          <a:off x="4524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10561597"/>
              </p:ext>
            </p:extLst>
          </p:nvPr>
        </p:nvGraphicFramePr>
        <p:xfrm>
          <a:off x="4524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2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5400" y="0"/>
            <a:ext cx="9169400" cy="2043633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54600" y="24384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63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/Closing Slide">
    <p:bg>
      <p:bgPr>
        <a:solidFill>
          <a:srgbClr val="0A7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82107" y="2051726"/>
            <a:ext cx="5861693" cy="53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4343400"/>
            <a:ext cx="5181600" cy="680126"/>
          </a:xfrm>
          <a:noFill/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PRESENTER'S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981199" y="52578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#####@</a:t>
            </a:r>
            <a:r>
              <a:rPr lang="en-US" dirty="0" err="1" smtClean="0"/>
              <a:t>oblon.com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5334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50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1547906" cy="33808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529707" y="2051726"/>
            <a:ext cx="6123913" cy="53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1793" r="-1793" b="55290"/>
          <a:stretch/>
        </p:blipFill>
        <p:spPr>
          <a:xfrm>
            <a:off x="152400" y="3087061"/>
            <a:ext cx="8991600" cy="10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7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670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381733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6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6670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8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302505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303375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47959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405234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013217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934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66195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248448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013217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9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7064"/>
            <a:ext cx="9144000" cy="2005533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8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&amp;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9144000" cy="1867220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2286000"/>
            <a:ext cx="7503600" cy="1066800"/>
          </a:xfrm>
        </p:spPr>
        <p:txBody>
          <a:bodyPr/>
          <a:lstStyle>
            <a:lvl1pPr marL="342900" indent="-342900" algn="l">
              <a:buClr>
                <a:srgbClr val="0A7AA6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rgbClr val="0A7AA6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371600" y="4038600"/>
            <a:ext cx="1753732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755356" y="4044770"/>
            <a:ext cx="1731043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172200" y="4038600"/>
            <a:ext cx="1752600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58451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33800" y="58578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72200" y="5867400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</p:spTree>
    <p:extLst>
      <p:ext uri="{BB962C8B-B14F-4D97-AF65-F5344CB8AC3E}">
        <p14:creationId xmlns:p14="http://schemas.microsoft.com/office/powerpoint/2010/main" val="14586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58264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Pictur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8043" y="2438400"/>
            <a:ext cx="5867400" cy="32004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636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2200" y="1447800"/>
            <a:ext cx="7579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43600"/>
            <a:ext cx="2438400" cy="228600"/>
          </a:xfrm>
        </p:spPr>
        <p:txBody>
          <a:bodyPr>
            <a:normAutofit/>
          </a:bodyPr>
          <a:lstStyle>
            <a:lvl1pPr marL="0" indent="0">
              <a:buNone/>
              <a:defRPr lang="en-US" sz="1000" i="1" kern="1200" baseline="0" dirty="0">
                <a:solidFill>
                  <a:srgbClr val="595A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 smtClean="0"/>
              <a:t>Attribution goes here as needed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28600"/>
            <a:ext cx="7772400" cy="1143000"/>
          </a:xfrm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4500">
                <a:solidFill>
                  <a:srgbClr val="0A7AA6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0951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88871764"/>
              </p:ext>
            </p:extLst>
          </p:nvPr>
        </p:nvGraphicFramePr>
        <p:xfrm>
          <a:off x="484355" y="117391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 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30487858"/>
              </p:ext>
            </p:extLst>
          </p:nvPr>
        </p:nvGraphicFramePr>
        <p:xfrm>
          <a:off x="4524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7064"/>
            <a:ext cx="9144000" cy="2005533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692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/Closing Slide">
    <p:bg>
      <p:bgPr>
        <a:solidFill>
          <a:srgbClr val="0A7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29707" y="2051726"/>
            <a:ext cx="6123913" cy="53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3" r="-1793" b="55290"/>
          <a:stretch/>
        </p:blipFill>
        <p:spPr>
          <a:xfrm>
            <a:off x="152400" y="3087061"/>
            <a:ext cx="8991600" cy="10277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4343400"/>
            <a:ext cx="5181600" cy="680126"/>
          </a:xfrm>
          <a:noFill/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PRESENTER'S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981199" y="52578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#####@</a:t>
            </a:r>
            <a:r>
              <a:rPr lang="en-US" dirty="0" err="1" smtClean="0"/>
              <a:t>oblon.com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5334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50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0750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25105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A7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993775"/>
          </a:xfrm>
        </p:spPr>
        <p:txBody>
          <a:bodyPr>
            <a:normAutofit/>
          </a:bodyPr>
          <a:lstStyle>
            <a:lvl1pPr algn="l">
              <a:defRPr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61972"/>
            <a:ext cx="7772400" cy="914400"/>
          </a:xfrm>
        </p:spPr>
        <p:txBody>
          <a:bodyPr>
            <a:normAutofit/>
          </a:bodyPr>
          <a:lstStyle>
            <a:lvl1pPr marL="0" indent="0" algn="l">
              <a:buNone/>
              <a:defRPr sz="5000" baseline="0">
                <a:solidFill>
                  <a:srgbClr val="7F7F7F"/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77" y="304800"/>
            <a:ext cx="139550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0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9" name="Rectangle 8"/>
          <p:cNvSpPr/>
          <p:nvPr/>
        </p:nvSpPr>
        <p:spPr>
          <a:xfrm>
            <a:off x="-25400" y="0"/>
            <a:ext cx="9169400" cy="2043633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54600" y="24384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013217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7064"/>
            <a:ext cx="9144000" cy="2005533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 &amp;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" y="0"/>
            <a:ext cx="9144000" cy="1867220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2286000"/>
            <a:ext cx="7503600" cy="1066800"/>
          </a:xfrm>
        </p:spPr>
        <p:txBody>
          <a:bodyPr/>
          <a:lstStyle>
            <a:lvl1pPr marL="342900" indent="-342900" algn="l">
              <a:buClr>
                <a:srgbClr val="0A7AA6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rgbClr val="0A7AA6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371600" y="4038600"/>
            <a:ext cx="1753732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755356" y="4044770"/>
            <a:ext cx="1731043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172200" y="4038600"/>
            <a:ext cx="1752600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58451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33800" y="58578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72200" y="5867400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0"/>
            <a:ext cx="9144000" cy="1867220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63635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ictur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8043" y="2438400"/>
            <a:ext cx="5867400" cy="32004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4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2200" y="1447800"/>
            <a:ext cx="7579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43600"/>
            <a:ext cx="2438400" cy="228600"/>
          </a:xfrm>
        </p:spPr>
        <p:txBody>
          <a:bodyPr>
            <a:normAutofit/>
          </a:bodyPr>
          <a:lstStyle>
            <a:lvl1pPr marL="0" indent="0">
              <a:buNone/>
              <a:defRPr lang="en-US" sz="1000" i="1" kern="1200" baseline="0" dirty="0">
                <a:solidFill>
                  <a:srgbClr val="595A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 smtClean="0"/>
              <a:t>Attribution goes here as needed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28600"/>
            <a:ext cx="7772400" cy="1143000"/>
          </a:xfrm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4500">
                <a:solidFill>
                  <a:srgbClr val="0A7AA6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3916371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86968"/>
              </p:ext>
            </p:extLst>
          </p:nvPr>
        </p:nvGraphicFramePr>
        <p:xfrm>
          <a:off x="484355" y="117391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66682845"/>
              </p:ext>
            </p:extLst>
          </p:nvPr>
        </p:nvGraphicFramePr>
        <p:xfrm>
          <a:off x="484355" y="117391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&amp;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9144000" cy="1867220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2286000"/>
            <a:ext cx="7503600" cy="1066800"/>
          </a:xfrm>
        </p:spPr>
        <p:txBody>
          <a:bodyPr/>
          <a:lstStyle>
            <a:lvl1pPr marL="342900" indent="-342900" algn="l">
              <a:buClr>
                <a:srgbClr val="0A7AA6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rgbClr val="0A7AA6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371600" y="4038600"/>
            <a:ext cx="1753732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755356" y="4044770"/>
            <a:ext cx="1731043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172200" y="4038600"/>
            <a:ext cx="1752600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58451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33800" y="58578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72200" y="5867400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01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r 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88157"/>
              </p:ext>
            </p:extLst>
          </p:nvPr>
        </p:nvGraphicFramePr>
        <p:xfrm>
          <a:off x="4524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22865595"/>
              </p:ext>
            </p:extLst>
          </p:nvPr>
        </p:nvGraphicFramePr>
        <p:xfrm>
          <a:off x="4524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/Closing Slide">
    <p:bg>
      <p:bgPr>
        <a:solidFill>
          <a:srgbClr val="0A7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82107" y="2051726"/>
            <a:ext cx="5861693" cy="53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4343400"/>
            <a:ext cx="5181600" cy="680126"/>
          </a:xfrm>
          <a:noFill/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PRESENTER'S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981199" y="52578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#####@</a:t>
            </a:r>
            <a:r>
              <a:rPr lang="en-US" dirty="0" err="1" smtClean="0"/>
              <a:t>oblon.com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5334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50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1547906" cy="33808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529707" y="2051726"/>
            <a:ext cx="6123913" cy="53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1793" r="-1793" b="55290"/>
          <a:stretch/>
        </p:blipFill>
        <p:spPr>
          <a:xfrm>
            <a:off x="152400" y="3087061"/>
            <a:ext cx="8991600" cy="10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670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88843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1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6670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0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4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344018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94992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95255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8043" y="2438400"/>
            <a:ext cx="5867400" cy="32004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64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141385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307581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301806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013217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2438400"/>
            <a:ext cx="3657600" cy="3657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4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7064"/>
            <a:ext cx="9144000" cy="2005533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0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&amp;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9144000" cy="1867220"/>
          </a:xfrm>
          <a:prstGeom prst="rect">
            <a:avLst/>
          </a:prstGeom>
          <a:solidFill>
            <a:srgbClr val="0A7A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2286000"/>
            <a:ext cx="7503600" cy="1066800"/>
          </a:xfrm>
        </p:spPr>
        <p:txBody>
          <a:bodyPr/>
          <a:lstStyle>
            <a:lvl1pPr marL="342900" indent="-342900" algn="l">
              <a:buClr>
                <a:srgbClr val="0A7AA6"/>
              </a:buClr>
              <a:buSzPct val="100000"/>
              <a:buFont typeface="Wingdings" panose="05000000000000000000" pitchFamily="2" charset="2"/>
              <a:buChar char="§"/>
              <a:defRPr sz="3200" b="0">
                <a:solidFill>
                  <a:srgbClr val="0A7AA6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371600" y="4038600"/>
            <a:ext cx="1753732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755356" y="4044770"/>
            <a:ext cx="1731043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172200" y="4038600"/>
            <a:ext cx="1752600" cy="16637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58451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33800" y="5857876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72200" y="5867400"/>
            <a:ext cx="1752600" cy="28892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 &amp; Title</a:t>
            </a:r>
          </a:p>
        </p:txBody>
      </p:sp>
    </p:spTree>
    <p:extLst>
      <p:ext uri="{BB962C8B-B14F-4D97-AF65-F5344CB8AC3E}">
        <p14:creationId xmlns:p14="http://schemas.microsoft.com/office/powerpoint/2010/main" val="35017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300946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Pictur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8043" y="2438400"/>
            <a:ext cx="5867400" cy="32004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7419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2200" y="1447800"/>
            <a:ext cx="7579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43600"/>
            <a:ext cx="2438400" cy="228600"/>
          </a:xfrm>
        </p:spPr>
        <p:txBody>
          <a:bodyPr>
            <a:normAutofit/>
          </a:bodyPr>
          <a:lstStyle>
            <a:lvl1pPr marL="0" indent="0">
              <a:buNone/>
              <a:defRPr lang="en-US" sz="1000" i="1" kern="1200" baseline="0" dirty="0">
                <a:solidFill>
                  <a:srgbClr val="595A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 smtClean="0"/>
              <a:t>Attribution goes here as needed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28600"/>
            <a:ext cx="7772400" cy="1143000"/>
          </a:xfrm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4500">
                <a:solidFill>
                  <a:srgbClr val="0A7AA6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852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41038112"/>
              </p:ext>
            </p:extLst>
          </p:nvPr>
        </p:nvGraphicFramePr>
        <p:xfrm>
          <a:off x="484355" y="117391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7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2200" y="1447800"/>
            <a:ext cx="7579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43600"/>
            <a:ext cx="2438400" cy="228600"/>
          </a:xfrm>
        </p:spPr>
        <p:txBody>
          <a:bodyPr>
            <a:normAutofit/>
          </a:bodyPr>
          <a:lstStyle>
            <a:lvl1pPr marL="0" indent="0">
              <a:buNone/>
              <a:defRPr lang="en-US" sz="1000" i="1" kern="1200" baseline="0" dirty="0">
                <a:solidFill>
                  <a:srgbClr val="595A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lvl="0"/>
            <a:r>
              <a:rPr lang="en-US" dirty="0" smtClean="0"/>
              <a:t>Attribution goes here as needed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28600"/>
            <a:ext cx="7772400" cy="1143000"/>
          </a:xfrm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4500">
                <a:solidFill>
                  <a:srgbClr val="0A7AA6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 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2014  Oblon, Spivak, McClelland, Maier &amp; Neustadt, LLP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cs typeface="Impact"/>
              </a:rPr>
              <a:t>Chart title here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45933076"/>
              </p:ext>
            </p:extLst>
          </p:nvPr>
        </p:nvGraphicFramePr>
        <p:xfrm>
          <a:off x="4524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724" y="6346591"/>
            <a:ext cx="719876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/Closing Slide">
    <p:bg>
      <p:bgPr>
        <a:solidFill>
          <a:srgbClr val="0A7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29707" y="2051726"/>
            <a:ext cx="6123913" cy="53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3" r="-1793" b="55290"/>
          <a:stretch/>
        </p:blipFill>
        <p:spPr>
          <a:xfrm>
            <a:off x="152400" y="3087061"/>
            <a:ext cx="8991600" cy="10277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4343400"/>
            <a:ext cx="5181600" cy="680126"/>
          </a:xfrm>
          <a:noFill/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PRESENTER'S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981199" y="52578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32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#####@</a:t>
            </a:r>
            <a:r>
              <a:rPr lang="en-US" dirty="0" err="1" smtClean="0"/>
              <a:t>oblon.com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533400"/>
            <a:ext cx="5181600" cy="680126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ts val="4220"/>
              </a:lnSpc>
              <a:spcBef>
                <a:spcPct val="0"/>
              </a:spcBef>
              <a:buNone/>
              <a:defRPr lang="en-US" sz="5000" kern="1200" cap="all" dirty="0" smtClean="0">
                <a:solidFill>
                  <a:srgbClr val="F3E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j-ea"/>
                <a:cs typeface="Impact"/>
              </a:defRPr>
            </a:lvl1pPr>
          </a:lstStyle>
          <a:p>
            <a:pPr lvl="0"/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7624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8600"/>
            <a:ext cx="7848600" cy="1676400"/>
          </a:xfrm>
        </p:spPr>
        <p:txBody>
          <a:bodyPr anchor="ctr" anchorCtr="1">
            <a:normAutofit/>
          </a:bodyPr>
          <a:lstStyle>
            <a:lvl1pPr marL="0" indent="0" algn="l">
              <a:buFontTx/>
              <a:buNone/>
              <a:defRPr sz="45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62200"/>
            <a:ext cx="7351200" cy="3733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rgbClr val="0A7A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</p:spTree>
    <p:extLst>
      <p:ext uri="{BB962C8B-B14F-4D97-AF65-F5344CB8AC3E}">
        <p14:creationId xmlns:p14="http://schemas.microsoft.com/office/powerpoint/2010/main" val="423972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ea typeface="+mj-ea"/>
                <a:cs typeface="Impact"/>
              </a:rPr>
              <a:t>Chart title here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83539073"/>
              </p:ext>
            </p:extLst>
          </p:nvPr>
        </p:nvGraphicFramePr>
        <p:xfrm>
          <a:off x="484355" y="117391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558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 Chart Sample - Do not use">
    <p:bg>
      <p:bgPr>
        <a:solidFill>
          <a:srgbClr val="F3E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F6A4-3419-4F24-BBD7-72C3AE2564A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308123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effectLst/>
                <a:latin typeface="Helvetica"/>
                <a:cs typeface="Helvetica"/>
              </a:rPr>
              <a:t>Copyright © 2015  Oblon, McClelland, Maier &amp; Neustadt, LLP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4355" y="291300"/>
            <a:ext cx="6350017" cy="845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ts val="4220"/>
              </a:lnSpc>
              <a:spcBef>
                <a:spcPct val="0"/>
              </a:spcBef>
              <a:defRPr/>
            </a:pPr>
            <a:r>
              <a:rPr lang="en-US" sz="5000" cap="all" dirty="0">
                <a:solidFill>
                  <a:srgbClr val="0A7AA6"/>
                </a:solidFill>
                <a:latin typeface="Impact"/>
                <a:ea typeface="+mj-ea"/>
                <a:cs typeface="Impact"/>
              </a:rPr>
              <a:t>Chart title here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14944670"/>
              </p:ext>
            </p:extLst>
          </p:nvPr>
        </p:nvGraphicFramePr>
        <p:xfrm>
          <a:off x="4524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484355" y="6002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Attribution goes here </a:t>
            </a:r>
            <a:r>
              <a:rPr lang="en-US" sz="1000" i="1" dirty="0" smtClean="0">
                <a:solidFill>
                  <a:srgbClr val="595A59"/>
                </a:solidFill>
                <a:latin typeface="Helvetica"/>
                <a:cs typeface="Helvetica"/>
              </a:rPr>
              <a:t>as needed</a:t>
            </a:r>
            <a:r>
              <a:rPr lang="en-US" sz="1000" i="1" dirty="0">
                <a:solidFill>
                  <a:srgbClr val="595A59"/>
                </a:solidFill>
                <a:latin typeface="Helvetica"/>
                <a:cs typeface="Helvetica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43144"/>
            <a:ext cx="804893" cy="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764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rgbClr val="0A7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599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4/21/2014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04BB-BB53-4C9E-9B33-AA83BCFE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1" r:id="rId7"/>
    <p:sldLayoutId id="2147483658" r:id="rId8"/>
    <p:sldLayoutId id="2147483659" r:id="rId9"/>
    <p:sldLayoutId id="2147483656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rgbClr val="0A7AA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rgbClr val="0A7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599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rgbClr val="0A7AA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rgbClr val="0A7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599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7B04BB-BB53-4C9E-9B33-AA83BCFED98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rgbClr val="0A7AA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620000" cy="1828799"/>
          </a:xfrm>
        </p:spPr>
        <p:txBody>
          <a:bodyPr>
            <a:noAutofit/>
          </a:bodyPr>
          <a:lstStyle/>
          <a:p>
            <a:r>
              <a:rPr lang="en-US" sz="8000" dirty="0" smtClean="0"/>
              <a:t>Inside </a:t>
            </a:r>
            <a:r>
              <a:rPr lang="en-US" sz="8000" dirty="0" smtClean="0"/>
              <a:t>the USPTO</a:t>
            </a:r>
            <a:endParaRPr lang="en-US" sz="8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5105400"/>
            <a:ext cx="7772400" cy="914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Peggy Focarino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Senior Patent Advisor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1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Compact Prosecution </a:t>
            </a:r>
            <a:r>
              <a:rPr lang="en-US" dirty="0" smtClean="0"/>
              <a:t>Initiatives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399741" cy="39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5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990600" y="2133600"/>
            <a:ext cx="73512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What’s different </a:t>
            </a:r>
          </a:p>
          <a:p>
            <a:pPr marL="0" indent="0">
              <a:buNone/>
            </a:pPr>
            <a:r>
              <a:rPr lang="en-US" dirty="0" smtClean="0"/>
              <a:t>    -Shifting attitudes of examiners toward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conducting interviews </a:t>
            </a:r>
          </a:p>
          <a:p>
            <a:pPr marL="0" indent="0">
              <a:buNone/>
            </a:pPr>
            <a:r>
              <a:rPr lang="en-US" dirty="0" smtClean="0"/>
              <a:t>    -PTO emphasis on applicant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collaboration during examination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What’s in it for me </a:t>
            </a:r>
          </a:p>
          <a:p>
            <a:pPr marL="0" indent="0">
              <a:buNone/>
            </a:pPr>
            <a:r>
              <a:rPr lang="en-US" dirty="0" smtClean="0"/>
              <a:t>    -High quality patents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-Fewer actions/disposal = reduced costs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8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Interview Survey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often do clarification or better understanding of positions </a:t>
            </a:r>
            <a:r>
              <a:rPr lang="en-US" dirty="0" smtClean="0"/>
              <a:t>occur during </a:t>
            </a:r>
            <a:r>
              <a:rPr lang="en-US" dirty="0"/>
              <a:t>an interview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- Applicant: </a:t>
            </a:r>
            <a:r>
              <a:rPr lang="en-US" b="1" dirty="0" smtClean="0"/>
              <a:t>97.6%</a:t>
            </a:r>
            <a:r>
              <a:rPr lang="en-US" dirty="0" smtClean="0"/>
              <a:t> of the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Examiner: </a:t>
            </a:r>
            <a:r>
              <a:rPr lang="en-US" b="1" dirty="0" smtClean="0"/>
              <a:t>95%</a:t>
            </a:r>
            <a:r>
              <a:rPr lang="en-US" dirty="0" smtClean="0"/>
              <a:t> of the time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1600" dirty="0" smtClean="0">
                <a:solidFill>
                  <a:srgbClr val="FF0000"/>
                </a:solidFill>
              </a:rPr>
              <a:t>Based upon USPTO 2014 interview Survey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1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Interview Survey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How often does a better understanding of the claimed </a:t>
            </a:r>
            <a:r>
              <a:rPr lang="en-US" dirty="0" smtClean="0"/>
              <a:t>invention occur </a:t>
            </a:r>
            <a:r>
              <a:rPr lang="en-US" dirty="0"/>
              <a:t>during an interview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- Applicant: </a:t>
            </a:r>
            <a:r>
              <a:rPr lang="en-US" b="1" dirty="0" smtClean="0"/>
              <a:t>93.5%</a:t>
            </a:r>
            <a:r>
              <a:rPr lang="en-US" dirty="0" smtClean="0"/>
              <a:t> of the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Examiner: </a:t>
            </a:r>
            <a:r>
              <a:rPr lang="en-US" b="1" dirty="0" smtClean="0"/>
              <a:t>83.7%</a:t>
            </a:r>
            <a:r>
              <a:rPr lang="en-US" dirty="0" smtClean="0"/>
              <a:t>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7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Interview Survey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How often reaching an agreement or advancing prosecution </a:t>
            </a:r>
            <a:r>
              <a:rPr lang="en-US" dirty="0" smtClean="0"/>
              <a:t>occurs during </a:t>
            </a:r>
            <a:r>
              <a:rPr lang="en-US" dirty="0"/>
              <a:t>an interview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- Applicant: </a:t>
            </a:r>
            <a:r>
              <a:rPr lang="en-US" b="1" dirty="0" smtClean="0"/>
              <a:t>81.1%</a:t>
            </a:r>
            <a:r>
              <a:rPr lang="en-US" dirty="0" smtClean="0"/>
              <a:t> of the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Examiner: </a:t>
            </a:r>
            <a:r>
              <a:rPr lang="en-US" b="1" dirty="0" smtClean="0"/>
              <a:t>92.6%</a:t>
            </a:r>
            <a:r>
              <a:rPr lang="en-US" dirty="0" smtClean="0"/>
              <a:t>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5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Interview Impacts on Quality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25" y="2590560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9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Proposed Quality Initiatives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I. Excellence </a:t>
            </a:r>
            <a:r>
              <a:rPr lang="en-US" dirty="0"/>
              <a:t>in work products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1</a:t>
            </a:r>
            <a:r>
              <a:rPr lang="en-US" dirty="0"/>
              <a:t>. Applicant requests prosecution review of selected </a:t>
            </a:r>
            <a:r>
              <a:rPr lang="en-US" dirty="0" smtClean="0"/>
              <a:t>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applications </a:t>
            </a:r>
          </a:p>
          <a:p>
            <a:pPr marL="0" indent="0">
              <a:buNone/>
            </a:pPr>
            <a:r>
              <a:rPr lang="en-US" dirty="0" smtClean="0"/>
              <a:t>        2</a:t>
            </a:r>
            <a:r>
              <a:rPr lang="en-US" dirty="0"/>
              <a:t>. Automated pre-examination search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3</a:t>
            </a:r>
            <a:r>
              <a:rPr lang="en-US" dirty="0"/>
              <a:t>. Clarity of the record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II</a:t>
            </a:r>
            <a:r>
              <a:rPr lang="en-US" dirty="0"/>
              <a:t>. Excellence in measuring patent quality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1</a:t>
            </a:r>
            <a:r>
              <a:rPr lang="en-US" dirty="0"/>
              <a:t>. Review/improvements to quality metrics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III</a:t>
            </a:r>
            <a:r>
              <a:rPr lang="en-US" dirty="0"/>
              <a:t>. Excellence in customer service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1</a:t>
            </a:r>
            <a:r>
              <a:rPr lang="en-US" dirty="0"/>
              <a:t>. Review of current compact prosecution model and effect on quality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2</a:t>
            </a:r>
            <a:r>
              <a:rPr lang="en-US" dirty="0"/>
              <a:t>. In-person interview capability with all examiners</a:t>
            </a:r>
          </a:p>
        </p:txBody>
      </p:sp>
    </p:spTree>
    <p:extLst>
      <p:ext uri="{BB962C8B-B14F-4D97-AF65-F5344CB8AC3E}">
        <p14:creationId xmlns:p14="http://schemas.microsoft.com/office/powerpoint/2010/main" val="269968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Global Patent                          </a:t>
            </a:r>
          </a:p>
          <a:p>
            <a:r>
              <a:rPr lang="en-US" dirty="0" smtClean="0"/>
              <a:t>             Prosecution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Global Dossier</a:t>
            </a:r>
          </a:p>
          <a:p>
            <a:endParaRPr lang="en-US" dirty="0" smtClean="0"/>
          </a:p>
          <a:p>
            <a:r>
              <a:rPr lang="en-US" dirty="0" smtClean="0"/>
              <a:t>Collaborative Search Pilot</a:t>
            </a:r>
          </a:p>
          <a:p>
            <a:endParaRPr lang="en-US" dirty="0"/>
          </a:p>
          <a:p>
            <a:r>
              <a:rPr lang="en-US" dirty="0" smtClean="0"/>
              <a:t>Global Preliminary Search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Heavy focus/increased resources toward examination quality</a:t>
            </a:r>
          </a:p>
          <a:p>
            <a:r>
              <a:rPr lang="en-US" dirty="0" smtClean="0"/>
              <a:t>Fee changes to counter decrease in patent application filings (is this the “new normal”?)</a:t>
            </a:r>
          </a:p>
          <a:p>
            <a:r>
              <a:rPr lang="en-US" dirty="0" smtClean="0"/>
              <a:t>Leveraging access to IP5+ patent family dossiers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4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What’s Next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                            </a:t>
            </a:r>
            <a:r>
              <a:rPr lang="en-US" sz="4000" b="1" dirty="0" smtClean="0"/>
              <a:t>???</a:t>
            </a:r>
          </a:p>
          <a:p>
            <a:r>
              <a:rPr lang="en-US" dirty="0" smtClean="0"/>
              <a:t>Patent </a:t>
            </a:r>
            <a:r>
              <a:rPr lang="en-US" smtClean="0"/>
              <a:t>Reform </a:t>
            </a:r>
            <a:endParaRPr lang="en-US" dirty="0" smtClean="0"/>
          </a:p>
          <a:p>
            <a:r>
              <a:rPr lang="en-US" dirty="0" smtClean="0"/>
              <a:t>Court decisions on subject matter eligibility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Current PTO Landscape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954600" y="2133600"/>
            <a:ext cx="73512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Three Game-Changers</a:t>
            </a:r>
            <a:endParaRPr lang="en-US" dirty="0"/>
          </a:p>
          <a:p>
            <a:r>
              <a:rPr lang="en-US" dirty="0" smtClean="0"/>
              <a:t>Reduced patent application backlog</a:t>
            </a:r>
          </a:p>
          <a:p>
            <a:r>
              <a:rPr lang="en-US" dirty="0" smtClean="0"/>
              <a:t>Reduced patent application pendency</a:t>
            </a:r>
          </a:p>
          <a:p>
            <a:r>
              <a:rPr lang="en-US" dirty="0" smtClean="0"/>
              <a:t>A sustainable funding model</a:t>
            </a:r>
          </a:p>
          <a:p>
            <a:endParaRPr lang="en-US" dirty="0"/>
          </a:p>
        </p:txBody>
      </p:sp>
      <p:pic>
        <p:nvPicPr>
          <p:cNvPr id="5" name="Picture 4" descr="Screen Shot 2015-10-01 at 5.53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0"/>
            <a:ext cx="3124200" cy="17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                            </a:t>
            </a:r>
            <a:r>
              <a:rPr lang="en-US" sz="3400" b="1" dirty="0" smtClean="0"/>
              <a:t>Questions?</a:t>
            </a:r>
            <a:endParaRPr lang="en-US" sz="34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m</a:t>
            </a:r>
            <a:r>
              <a:rPr lang="en-US" sz="2200" dirty="0" smtClean="0"/>
              <a:t>argaret.focarino@oblon.com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871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Patent Application Backlog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2175"/>
            <a:ext cx="66294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1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85800" y="0"/>
            <a:ext cx="7848600" cy="1676400"/>
          </a:xfrm>
        </p:spPr>
        <p:txBody>
          <a:bodyPr/>
          <a:lstStyle/>
          <a:p>
            <a:r>
              <a:rPr lang="en-US" dirty="0" smtClean="0"/>
              <a:t>Patent Application Pendency</a:t>
            </a:r>
            <a:endParaRPr lang="en-US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78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7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AIA gave USPTO Director authorization to set/adjust fees to recover aggregate costs</a:t>
            </a:r>
          </a:p>
          <a:p>
            <a:r>
              <a:rPr lang="en-US" dirty="0" smtClean="0"/>
              <a:t>USPTO collected an additional $1.1 billion of patent fees during 2013 – 2015 than it would have without fee setting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0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Budget Update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USPTO Operating reserve increased by $300 million – allowing for continued operation of Agency during FY ‘2014 gov’t shutdown and investment in IT improvements in FY ‘2015 (in spite of lower than anticipated patent application filings and nearly $100 million less in associated fee revenue)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5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USPTO is currently evaluating proposals and conducting analysis on potential fee adjustments</a:t>
            </a:r>
          </a:p>
          <a:p>
            <a:r>
              <a:rPr lang="en-US" dirty="0" smtClean="0"/>
              <a:t>Decision expected this fall</a:t>
            </a:r>
            <a:endParaRPr lang="en-US" dirty="0"/>
          </a:p>
          <a:p>
            <a:r>
              <a:rPr lang="en-US" dirty="0" smtClean="0"/>
              <a:t>AIA  fee setting authority sunsets  Sept.16, 2018</a:t>
            </a:r>
          </a:p>
          <a:p>
            <a:r>
              <a:rPr lang="en-US" dirty="0" smtClean="0"/>
              <a:t>USPTO recommendation to Congress is to make fee setting authority permanent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2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62000" y="304800"/>
            <a:ext cx="7848600" cy="1676400"/>
          </a:xfrm>
        </p:spPr>
        <p:txBody>
          <a:bodyPr>
            <a:normAutofit fontScale="92500"/>
          </a:bodyPr>
          <a:lstStyle/>
          <a:p>
            <a:r>
              <a:rPr lang="en-US" smtClean="0"/>
              <a:t>User Fees Withheld from the USPTO </a:t>
            </a:r>
          </a:p>
          <a:p>
            <a:r>
              <a:rPr lang="en-US" smtClean="0"/>
              <a:t>                          (1991 -2013)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762000" y="2362200"/>
            <a:ext cx="7351200" cy="3733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82501"/>
              </p:ext>
            </p:extLst>
          </p:nvPr>
        </p:nvGraphicFramePr>
        <p:xfrm>
          <a:off x="914400" y="2057400"/>
          <a:ext cx="6781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7543665" imgH="5829300" progId="AcroExch.Document.7">
                  <p:embed/>
                </p:oleObj>
              </mc:Choice>
              <mc:Fallback>
                <p:oleObj name="Acrobat Document" r:id="rId3" imgW="7543665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67818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84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4BB-BB53-4C9E-9B33-AA83BCFED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Changes → New PTO Initiatives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Focus on Compact Prosecution</a:t>
            </a:r>
            <a:endParaRPr lang="en-US" dirty="0"/>
          </a:p>
          <a:p>
            <a:r>
              <a:rPr lang="en-US" dirty="0" smtClean="0"/>
              <a:t>Enhanced Patent Quality Initiative</a:t>
            </a:r>
          </a:p>
          <a:p>
            <a:r>
              <a:rPr lang="en-US" dirty="0" smtClean="0"/>
              <a:t>Improving Global Patent Prosecution</a:t>
            </a:r>
            <a:endParaRPr lang="en-US" dirty="0"/>
          </a:p>
        </p:txBody>
      </p:sp>
      <p:pic>
        <p:nvPicPr>
          <p:cNvPr id="5" name="Picture 4" descr="Quality WEB Header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95800"/>
            <a:ext cx="5613400" cy="14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lue Firm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 Blue Firm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 Blue Firm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Blue Firm PowerPoint Template</Template>
  <TotalTime>292</TotalTime>
  <Words>506</Words>
  <Application>Microsoft Office PowerPoint</Application>
  <PresentationFormat>On-screen Show (4:3)</PresentationFormat>
  <Paragraphs>109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New Blue Firm PowerPoint Template</vt:lpstr>
      <vt:lpstr>1_New Blue Firm PowerPoint Template</vt:lpstr>
      <vt:lpstr>2_New Blue Firm PowerPoint Template</vt:lpstr>
      <vt:lpstr>Acrobat Document</vt:lpstr>
      <vt:lpstr>Inside the USPTO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Oblon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Inside the USPTO</dc:title>
  <dc:creator>Peggy Focarino</dc:creator>
  <cp:lastModifiedBy>_</cp:lastModifiedBy>
  <cp:revision>29</cp:revision>
  <cp:lastPrinted>2015-10-14T15:26:53Z</cp:lastPrinted>
  <dcterms:created xsi:type="dcterms:W3CDTF">2015-10-13T17:08:56Z</dcterms:created>
  <dcterms:modified xsi:type="dcterms:W3CDTF">2015-11-17T19:59:06Z</dcterms:modified>
</cp:coreProperties>
</file>